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90"/>
    <a:srgbClr val="E8374C"/>
    <a:srgbClr val="F9F1E1"/>
    <a:srgbClr val="FFD9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81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64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26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67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34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6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93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21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63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4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E8EB-2EBF-437E-84C3-BE4D7CF0C497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185C-5E15-4248-9C1A-1A2740A20C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69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51"/>
          <p:cNvGrpSpPr/>
          <p:nvPr/>
        </p:nvGrpSpPr>
        <p:grpSpPr>
          <a:xfrm>
            <a:off x="0" y="141067"/>
            <a:ext cx="6858001" cy="949345"/>
            <a:chOff x="170694" y="177982"/>
            <a:chExt cx="2099202" cy="781165"/>
          </a:xfrm>
        </p:grpSpPr>
        <p:sp>
          <p:nvSpPr>
            <p:cNvPr id="29" name="等腰三角形 2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0694" y="261768"/>
              <a:ext cx="2099202" cy="61198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平行四边形 155"/>
            <p:cNvSpPr/>
            <p:nvPr/>
          </p:nvSpPr>
          <p:spPr>
            <a:xfrm>
              <a:off x="288999" y="178257"/>
              <a:ext cx="1465584" cy="779005"/>
            </a:xfrm>
            <a:prstGeom prst="parallelogram">
              <a:avLst>
                <a:gd name="adj" fmla="val 48207"/>
              </a:avLst>
            </a:prstGeom>
            <a:gradFill flip="none" rotWithShape="1">
              <a:gsLst>
                <a:gs pos="0">
                  <a:srgbClr val="00B4CB">
                    <a:shade val="30000"/>
                    <a:satMod val="115000"/>
                  </a:srgbClr>
                </a:gs>
                <a:gs pos="50000">
                  <a:srgbClr val="00B4CB">
                    <a:shade val="67500"/>
                    <a:satMod val="115000"/>
                  </a:srgbClr>
                </a:gs>
                <a:gs pos="100000">
                  <a:srgbClr val="00B4C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435" tIns="48218" rIns="96435" bIns="48218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3" name="TextBox 48"/>
          <p:cNvSpPr txBox="1"/>
          <p:nvPr/>
        </p:nvSpPr>
        <p:spPr>
          <a:xfrm>
            <a:off x="1661196" y="68921"/>
            <a:ext cx="3319033" cy="1020709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肺癌篩檢諮詢</a:t>
            </a:r>
            <a:endParaRPr lang="zh-CN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-2" y="9527450"/>
            <a:ext cx="3162386" cy="360000"/>
            <a:chOff x="-2" y="9437824"/>
            <a:chExt cx="3162386" cy="465136"/>
          </a:xfrm>
        </p:grpSpPr>
        <p:sp>
          <p:nvSpPr>
            <p:cNvPr id="38" name="任意多边形 14"/>
            <p:cNvSpPr>
              <a:spLocks/>
            </p:cNvSpPr>
            <p:nvPr/>
          </p:nvSpPr>
          <p:spPr bwMode="auto">
            <a:xfrm rot="16200000" flipH="1" flipV="1">
              <a:off x="1726278" y="8466066"/>
              <a:ext cx="303900" cy="2568313"/>
            </a:xfrm>
            <a:custGeom>
              <a:avLst/>
              <a:gdLst>
                <a:gd name="T0" fmla="*/ 0 w 304798"/>
                <a:gd name="T1" fmla="*/ 336885 h 2568743"/>
                <a:gd name="T2" fmla="*/ 0 w 304798"/>
                <a:gd name="T3" fmla="*/ 2568743 h 2568743"/>
                <a:gd name="T4" fmla="*/ 304798 w 304798"/>
                <a:gd name="T5" fmla="*/ 2568743 h 2568743"/>
                <a:gd name="T6" fmla="*/ 304798 w 304798"/>
                <a:gd name="T7" fmla="*/ 0 h 2568743"/>
                <a:gd name="T8" fmla="*/ 0 w 304798"/>
                <a:gd name="T9" fmla="*/ 336885 h 25687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798" h="2568743">
                  <a:moveTo>
                    <a:pt x="0" y="336885"/>
                  </a:moveTo>
                  <a:lnTo>
                    <a:pt x="0" y="2568743"/>
                  </a:lnTo>
                  <a:lnTo>
                    <a:pt x="304798" y="2568743"/>
                  </a:lnTo>
                  <a:lnTo>
                    <a:pt x="304798" y="0"/>
                  </a:lnTo>
                  <a:lnTo>
                    <a:pt x="0" y="3368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lIns="96435" tIns="48218" rIns="96435" bIns="4821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9" name="流程图: 手动输入 15"/>
            <p:cNvSpPr>
              <a:spLocks noChangeArrowheads="1"/>
            </p:cNvSpPr>
            <p:nvPr/>
          </p:nvSpPr>
          <p:spPr bwMode="auto">
            <a:xfrm rot="16200000" flipH="1" flipV="1">
              <a:off x="1056265" y="8381557"/>
              <a:ext cx="465136" cy="2577669"/>
            </a:xfrm>
            <a:prstGeom prst="flowChartManualInput">
              <a:avLst/>
            </a:prstGeom>
            <a:gradFill flip="none" rotWithShape="1">
              <a:gsLst>
                <a:gs pos="0">
                  <a:srgbClr val="00B4CB">
                    <a:shade val="30000"/>
                    <a:satMod val="115000"/>
                  </a:srgbClr>
                </a:gs>
                <a:gs pos="50000">
                  <a:srgbClr val="00B4CB">
                    <a:shade val="67500"/>
                    <a:satMod val="115000"/>
                  </a:srgbClr>
                </a:gs>
                <a:gs pos="100000">
                  <a:srgbClr val="00B4C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lIns="96435" tIns="48218" rIns="96435" bIns="4821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108493" y="4844451"/>
            <a:ext cx="223651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胸腔外科主治醫師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ctr"/>
            <a:r>
              <a:rPr lang="zh-TW" alt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宗 孟 瑋</a:t>
            </a:r>
            <a:endParaRPr lang="zh-TW" altLang="en-US" sz="32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4331" y="1365055"/>
            <a:ext cx="409673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現職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中國醫藥大學附設醫院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胸腔外科主治醫師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經歷</a:t>
            </a:r>
            <a:endParaRPr lang="zh-TW" altLang="en-US" sz="2200" b="1" dirty="0">
              <a:solidFill>
                <a:srgbClr val="007E9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台灣外科醫學會專科醫師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台灣胸腔外科醫學會專科醫師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台灣胸腔及心臟血管外科學會專科醫師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專長</a:t>
            </a:r>
            <a:endParaRPr lang="en-US" altLang="zh-TW" sz="2200" b="1" dirty="0">
              <a:solidFill>
                <a:srgbClr val="007E9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篩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檢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：配合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國健署低劑量肺部電腦斷層掃瞄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(LDCT)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肺癌手術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：微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創內視鏡、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3D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立體重組及精準定位手術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肺臟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良性疾病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手術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：氣胸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、膿胸、肺氣腫、肋膜腔積水等</a:t>
            </a:r>
          </a:p>
        </p:txBody>
      </p:sp>
      <p:sp>
        <p:nvSpPr>
          <p:cNvPr id="47" name="矩形 46"/>
          <p:cNvSpPr/>
          <p:nvPr/>
        </p:nvSpPr>
        <p:spPr>
          <a:xfrm>
            <a:off x="589187" y="27048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免費</a:t>
            </a:r>
            <a:endParaRPr lang="zh-TW" altLang="en-US" sz="4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34330" y="5935604"/>
            <a:ext cx="6596290" cy="3488138"/>
            <a:chOff x="134330" y="5623544"/>
            <a:chExt cx="6596290" cy="3488138"/>
          </a:xfrm>
        </p:grpSpPr>
        <p:sp>
          <p:nvSpPr>
            <p:cNvPr id="48" name="矩形 47"/>
            <p:cNvSpPr/>
            <p:nvPr/>
          </p:nvSpPr>
          <p:spPr>
            <a:xfrm>
              <a:off x="134330" y="5663285"/>
              <a:ext cx="6593967" cy="1188000"/>
            </a:xfrm>
            <a:prstGeom prst="rect">
              <a:avLst/>
            </a:prstGeom>
            <a:solidFill>
              <a:srgbClr val="FFD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0" name="群組 49"/>
            <p:cNvGrpSpPr/>
            <p:nvPr/>
          </p:nvGrpSpPr>
          <p:grpSpPr>
            <a:xfrm>
              <a:off x="134331" y="5623544"/>
              <a:ext cx="6596289" cy="3488138"/>
              <a:chOff x="134331" y="5560044"/>
              <a:chExt cx="6596289" cy="3488138"/>
            </a:xfrm>
          </p:grpSpPr>
          <p:pic>
            <p:nvPicPr>
              <p:cNvPr id="41" name="圖片 40"/>
              <p:cNvPicPr>
                <a:picLocks noChangeAspect="1"/>
              </p:cNvPicPr>
              <p:nvPr/>
            </p:nvPicPr>
            <p:blipFill rotWithShape="1">
              <a:blip r:embed="rId2"/>
              <a:srcRect l="14536" t="12772" r="15607" b="4561"/>
              <a:stretch/>
            </p:blipFill>
            <p:spPr>
              <a:xfrm>
                <a:off x="134331" y="6870707"/>
                <a:ext cx="3240000" cy="2156690"/>
              </a:xfrm>
              <a:prstGeom prst="rect">
                <a:avLst/>
              </a:prstGeom>
            </p:spPr>
          </p:pic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3"/>
              <a:srcRect l="14464" t="12772" r="15607" b="4180"/>
              <a:stretch/>
            </p:blipFill>
            <p:spPr>
              <a:xfrm>
                <a:off x="3488298" y="6883768"/>
                <a:ext cx="3240000" cy="2164414"/>
              </a:xfrm>
              <a:prstGeom prst="rect">
                <a:avLst/>
              </a:prstGeom>
            </p:spPr>
          </p:pic>
          <p:grpSp>
            <p:nvGrpSpPr>
              <p:cNvPr id="15" name="Group 28"/>
              <p:cNvGrpSpPr>
                <a:grpSpLocks noChangeAspect="1"/>
              </p:cNvGrpSpPr>
              <p:nvPr/>
            </p:nvGrpSpPr>
            <p:grpSpPr>
              <a:xfrm>
                <a:off x="291532" y="5780179"/>
                <a:ext cx="792000" cy="792000"/>
                <a:chOff x="1450163" y="1816153"/>
                <a:chExt cx="604874" cy="604874"/>
              </a:xfrm>
            </p:grpSpPr>
            <p:grpSp>
              <p:nvGrpSpPr>
                <p:cNvPr id="16" name="Group 10"/>
                <p:cNvGrpSpPr/>
                <p:nvPr/>
              </p:nvGrpSpPr>
              <p:grpSpPr>
                <a:xfrm>
                  <a:off x="1517738" y="1928002"/>
                  <a:ext cx="487363" cy="363538"/>
                  <a:chOff x="1320094" y="1299111"/>
                  <a:chExt cx="487363" cy="363538"/>
                </a:xfrm>
                <a:solidFill>
                  <a:srgbClr val="00B4CB"/>
                </a:solidFill>
              </p:grpSpPr>
              <p:sp>
                <p:nvSpPr>
                  <p:cNvPr id="18" name="Freeform 13"/>
                  <p:cNvSpPr>
                    <a:spLocks/>
                  </p:cNvSpPr>
                  <p:nvPr/>
                </p:nvSpPr>
                <p:spPr bwMode="auto">
                  <a:xfrm>
                    <a:off x="1320094" y="1299111"/>
                    <a:ext cx="487363" cy="363538"/>
                  </a:xfrm>
                  <a:custGeom>
                    <a:avLst/>
                    <a:gdLst/>
                    <a:ahLst/>
                    <a:cxnLst>
                      <a:cxn ang="0">
                        <a:pos x="108" y="17"/>
                      </a:cxn>
                      <a:cxn ang="0">
                        <a:pos x="92" y="17"/>
                      </a:cxn>
                      <a:cxn ang="0">
                        <a:pos x="92" y="46"/>
                      </a:cxn>
                      <a:cxn ang="0">
                        <a:pos x="87" y="41"/>
                      </a:cxn>
                      <a:cxn ang="0">
                        <a:pos x="87" y="36"/>
                      </a:cxn>
                      <a:cxn ang="0">
                        <a:pos x="78" y="36"/>
                      </a:cxn>
                      <a:cxn ang="0">
                        <a:pos x="78" y="41"/>
                      </a:cxn>
                      <a:cxn ang="0">
                        <a:pos x="73" y="46"/>
                      </a:cxn>
                      <a:cxn ang="0">
                        <a:pos x="73" y="17"/>
                      </a:cxn>
                      <a:cxn ang="0">
                        <a:pos x="57" y="17"/>
                      </a:cxn>
                      <a:cxn ang="0">
                        <a:pos x="24" y="115"/>
                      </a:cxn>
                      <a:cxn ang="0">
                        <a:pos x="45" y="110"/>
                      </a:cxn>
                      <a:cxn ang="0">
                        <a:pos x="73" y="94"/>
                      </a:cxn>
                      <a:cxn ang="0">
                        <a:pos x="73" y="52"/>
                      </a:cxn>
                      <a:cxn ang="0">
                        <a:pos x="83" y="42"/>
                      </a:cxn>
                      <a:cxn ang="0">
                        <a:pos x="92" y="52"/>
                      </a:cxn>
                      <a:cxn ang="0">
                        <a:pos x="92" y="94"/>
                      </a:cxn>
                      <a:cxn ang="0">
                        <a:pos x="120" y="110"/>
                      </a:cxn>
                      <a:cxn ang="0">
                        <a:pos x="142" y="115"/>
                      </a:cxn>
                      <a:cxn ang="0">
                        <a:pos x="108" y="17"/>
                      </a:cxn>
                    </a:cxnLst>
                    <a:rect l="0" t="0" r="r" b="b"/>
                    <a:pathLst>
                      <a:path w="166" h="124">
                        <a:moveTo>
                          <a:pt x="108" y="17"/>
                        </a:moveTo>
                        <a:cubicBezTo>
                          <a:pt x="92" y="0"/>
                          <a:pt x="92" y="17"/>
                          <a:pt x="92" y="17"/>
                        </a:cubicBezTo>
                        <a:cubicBezTo>
                          <a:pt x="92" y="46"/>
                          <a:pt x="92" y="46"/>
                          <a:pt x="92" y="46"/>
                        </a:cubicBezTo>
                        <a:cubicBezTo>
                          <a:pt x="87" y="41"/>
                          <a:pt x="87" y="41"/>
                          <a:pt x="87" y="41"/>
                        </a:cubicBezTo>
                        <a:cubicBezTo>
                          <a:pt x="87" y="36"/>
                          <a:pt x="87" y="36"/>
                          <a:pt x="87" y="36"/>
                        </a:cubicBezTo>
                        <a:cubicBezTo>
                          <a:pt x="78" y="36"/>
                          <a:pt x="78" y="36"/>
                          <a:pt x="78" y="36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3" y="17"/>
                          <a:pt x="73" y="17"/>
                          <a:pt x="73" y="17"/>
                        </a:cubicBezTo>
                        <a:cubicBezTo>
                          <a:pt x="73" y="17"/>
                          <a:pt x="73" y="0"/>
                          <a:pt x="57" y="17"/>
                        </a:cubicBezTo>
                        <a:cubicBezTo>
                          <a:pt x="57" y="17"/>
                          <a:pt x="0" y="77"/>
                          <a:pt x="24" y="115"/>
                        </a:cubicBezTo>
                        <a:cubicBezTo>
                          <a:pt x="26" y="119"/>
                          <a:pt x="36" y="124"/>
                          <a:pt x="45" y="110"/>
                        </a:cubicBezTo>
                        <a:cubicBezTo>
                          <a:pt x="50" y="104"/>
                          <a:pt x="70" y="116"/>
                          <a:pt x="73" y="94"/>
                        </a:cubicBezTo>
                        <a:cubicBezTo>
                          <a:pt x="73" y="52"/>
                          <a:pt x="73" y="52"/>
                          <a:pt x="73" y="52"/>
                        </a:cubicBezTo>
                        <a:cubicBezTo>
                          <a:pt x="83" y="42"/>
                          <a:pt x="83" y="42"/>
                          <a:pt x="83" y="42"/>
                        </a:cubicBez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94"/>
                          <a:pt x="92" y="94"/>
                          <a:pt x="92" y="94"/>
                        </a:cubicBezTo>
                        <a:cubicBezTo>
                          <a:pt x="95" y="116"/>
                          <a:pt x="115" y="104"/>
                          <a:pt x="120" y="110"/>
                        </a:cubicBezTo>
                        <a:cubicBezTo>
                          <a:pt x="130" y="124"/>
                          <a:pt x="139" y="119"/>
                          <a:pt x="142" y="115"/>
                        </a:cubicBezTo>
                        <a:cubicBezTo>
                          <a:pt x="166" y="77"/>
                          <a:pt x="108" y="17"/>
                          <a:pt x="108" y="17"/>
                        </a:cubicBezTo>
                      </a:path>
                    </a:pathLst>
                  </a:custGeom>
                  <a:solidFill>
                    <a:srgbClr val="E837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9229" tIns="49615" rIns="99229" bIns="496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39875" y="1325392"/>
                    <a:ext cx="26988" cy="14288"/>
                  </a:xfrm>
                  <a:prstGeom prst="rect">
                    <a:avLst/>
                  </a:prstGeom>
                  <a:solidFill>
                    <a:srgbClr val="E837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9229" tIns="49615" rIns="99229" bIns="496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539875" y="1355548"/>
                    <a:ext cx="26988" cy="14288"/>
                  </a:xfrm>
                  <a:prstGeom prst="rect">
                    <a:avLst/>
                  </a:prstGeom>
                  <a:solidFill>
                    <a:srgbClr val="E837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9229" tIns="49615" rIns="99229" bIns="496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39875" y="1384129"/>
                    <a:ext cx="26988" cy="14288"/>
                  </a:xfrm>
                  <a:prstGeom prst="rect">
                    <a:avLst/>
                  </a:prstGeom>
                  <a:solidFill>
                    <a:srgbClr val="E837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9229" tIns="49615" rIns="99229" bIns="496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Sev01"/>
                <p:cNvSpPr>
                  <a:spLocks noChangeAspect="1"/>
                </p:cNvSpPr>
                <p:nvPr/>
              </p:nvSpPr>
              <p:spPr>
                <a:xfrm>
                  <a:off x="1450163" y="1816153"/>
                  <a:ext cx="604874" cy="60487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E8374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1258620" y="5598496"/>
                <a:ext cx="5472000" cy="1136542"/>
              </a:xfrm>
              <a:prstGeom prst="rect">
                <a:avLst/>
              </a:prstGeom>
              <a:solidFill>
                <a:srgbClr val="F9F1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056414" y="5560044"/>
                <a:ext cx="5584118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7063" indent="-352425">
                  <a:lnSpc>
                    <a:spcPts val="2800"/>
                  </a:lnSpc>
                  <a:buClr>
                    <a:schemeClr val="bg2">
                      <a:lumMod val="50000"/>
                    </a:schemeClr>
                  </a:buClr>
                  <a:buSzPct val="80000"/>
                  <a:buFont typeface="Wingdings" panose="05000000000000000000" pitchFamily="2" charset="2"/>
                  <a:buChar char="l"/>
                </a:pPr>
                <a:r>
                  <a:rPr lang="zh-TW" altLang="en-US" sz="2400" b="1" dirty="0">
                    <a:solidFill>
                      <a:srgbClr val="E8374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 panose="020B0604020202020204" pitchFamily="34" charset="0"/>
                  </a:rPr>
                  <a:t>國健署肺癌篩</a:t>
                </a:r>
                <a:r>
                  <a:rPr lang="zh-TW" altLang="en-US" sz="2400" b="1" dirty="0" smtClean="0">
                    <a:solidFill>
                      <a:srgbClr val="E8374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 panose="020B0604020202020204" pitchFamily="34" charset="0"/>
                  </a:rPr>
                  <a:t>檢免費諮詢</a:t>
                </a:r>
                <a:endParaRPr lang="en-US" altLang="zh-TW" sz="2400" b="1" dirty="0" smtClean="0">
                  <a:solidFill>
                    <a:srgbClr val="E837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  <a:p>
                <a:pPr marL="627063" indent="-352425">
                  <a:lnSpc>
                    <a:spcPts val="2800"/>
                  </a:lnSpc>
                  <a:buClr>
                    <a:schemeClr val="bg2">
                      <a:lumMod val="50000"/>
                    </a:schemeClr>
                  </a:buClr>
                  <a:buSzPct val="80000"/>
                  <a:buFont typeface="Wingdings" panose="05000000000000000000" pitchFamily="2" charset="2"/>
                  <a:buChar char="l"/>
                </a:pPr>
                <a:r>
                  <a:rPr lang="zh-TW" altLang="en-US" sz="2400" b="1" dirty="0" smtClean="0">
                    <a:solidFill>
                      <a:srgbClr val="E8374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 panose="020B0604020202020204" pitchFamily="34" charset="0"/>
                  </a:rPr>
                  <a:t>請洽詢宗孟瑋醫師</a:t>
                </a:r>
                <a:r>
                  <a:rPr lang="zh-TW" altLang="en-US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 panose="020B0604020202020204" pitchFamily="34" charset="0"/>
                  </a:rPr>
                  <a:t>每週四上午門診</a:t>
                </a:r>
                <a:endParaRPr lang="en-US" altLang="zh-TW" sz="24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  <a:p>
                <a:pPr marL="627063" indent="-352425">
                  <a:lnSpc>
                    <a:spcPts val="2800"/>
                  </a:lnSpc>
                  <a:buClr>
                    <a:schemeClr val="bg2">
                      <a:lumMod val="50000"/>
                    </a:schemeClr>
                  </a:buClr>
                  <a:buSzPct val="80000"/>
                  <a:buFont typeface="Wingdings" panose="05000000000000000000" pitchFamily="2" charset="2"/>
                  <a:buChar char="l"/>
                </a:pPr>
                <a:r>
                  <a:rPr lang="zh-TW" altLang="en-US" sz="2400" b="1" dirty="0" smtClean="0">
                    <a:solidFill>
                      <a:srgbClr val="E8374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 panose="020B0604020202020204" pitchFamily="34" charset="0"/>
                  </a:rPr>
                  <a:t>協助轉診安排檢查</a:t>
                </a:r>
                <a:endParaRPr lang="en-US" altLang="zh-TW" sz="2400" b="1" dirty="0">
                  <a:solidFill>
                    <a:srgbClr val="E837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" b="62012" l="28990" r="7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8" r="19393" b="38027"/>
          <a:stretch/>
        </p:blipFill>
        <p:spPr>
          <a:xfrm>
            <a:off x="4053675" y="639651"/>
            <a:ext cx="2583979" cy="4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2" y="244255"/>
            <a:ext cx="6858001" cy="6853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6435" tIns="48218" rIns="96435" bIns="48218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-2" y="9501324"/>
            <a:ext cx="3162386" cy="396000"/>
            <a:chOff x="-2" y="9437824"/>
            <a:chExt cx="3162386" cy="465136"/>
          </a:xfrm>
        </p:grpSpPr>
        <p:sp>
          <p:nvSpPr>
            <p:cNvPr id="38" name="任意多边形 14"/>
            <p:cNvSpPr>
              <a:spLocks/>
            </p:cNvSpPr>
            <p:nvPr/>
          </p:nvSpPr>
          <p:spPr bwMode="auto">
            <a:xfrm rot="16200000" flipH="1" flipV="1">
              <a:off x="1726278" y="8466066"/>
              <a:ext cx="303900" cy="2568313"/>
            </a:xfrm>
            <a:custGeom>
              <a:avLst/>
              <a:gdLst>
                <a:gd name="T0" fmla="*/ 0 w 304798"/>
                <a:gd name="T1" fmla="*/ 336885 h 2568743"/>
                <a:gd name="T2" fmla="*/ 0 w 304798"/>
                <a:gd name="T3" fmla="*/ 2568743 h 2568743"/>
                <a:gd name="T4" fmla="*/ 304798 w 304798"/>
                <a:gd name="T5" fmla="*/ 2568743 h 2568743"/>
                <a:gd name="T6" fmla="*/ 304798 w 304798"/>
                <a:gd name="T7" fmla="*/ 0 h 2568743"/>
                <a:gd name="T8" fmla="*/ 0 w 304798"/>
                <a:gd name="T9" fmla="*/ 336885 h 25687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798" h="2568743">
                  <a:moveTo>
                    <a:pt x="0" y="336885"/>
                  </a:moveTo>
                  <a:lnTo>
                    <a:pt x="0" y="2568743"/>
                  </a:lnTo>
                  <a:lnTo>
                    <a:pt x="304798" y="2568743"/>
                  </a:lnTo>
                  <a:lnTo>
                    <a:pt x="304798" y="0"/>
                  </a:lnTo>
                  <a:lnTo>
                    <a:pt x="0" y="3368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lIns="96435" tIns="48218" rIns="96435" bIns="4821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9" name="流程图: 手动输入 15"/>
            <p:cNvSpPr>
              <a:spLocks noChangeArrowheads="1"/>
            </p:cNvSpPr>
            <p:nvPr/>
          </p:nvSpPr>
          <p:spPr bwMode="auto">
            <a:xfrm rot="16200000" flipH="1" flipV="1">
              <a:off x="1056265" y="8381557"/>
              <a:ext cx="465136" cy="2577669"/>
            </a:xfrm>
            <a:prstGeom prst="flowChartManualInput">
              <a:avLst/>
            </a:prstGeom>
            <a:gradFill flip="none" rotWithShape="1">
              <a:gsLst>
                <a:gs pos="0">
                  <a:srgbClr val="00B4CB">
                    <a:shade val="30000"/>
                    <a:satMod val="115000"/>
                  </a:srgbClr>
                </a:gs>
                <a:gs pos="50000">
                  <a:srgbClr val="00B4CB">
                    <a:shade val="67500"/>
                    <a:satMod val="115000"/>
                  </a:srgbClr>
                </a:gs>
                <a:gs pos="100000">
                  <a:srgbClr val="00B4C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extLst/>
          </p:spPr>
          <p:txBody>
            <a:bodyPr lIns="96435" tIns="48218" rIns="96435" bIns="4821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4710" y="1596538"/>
            <a:ext cx="620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000" b="1" dirty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你的肺部「毛毛」的嗎</a:t>
            </a:r>
            <a:r>
              <a:rPr lang="en-US" altLang="zh-TW" sz="2000" b="1" dirty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TW" sz="2000" b="1" dirty="0" smtClean="0">
              <a:solidFill>
                <a:srgbClr val="E8374C"/>
              </a:solidFill>
              <a:highlight>
                <a:srgbClr val="FF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r>
              <a:rPr lang="zh-TW" altLang="zh-TW" sz="2000" b="1" dirty="0" smtClean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低劑量</a:t>
            </a:r>
            <a:r>
              <a:rPr lang="zh-TW" altLang="zh-TW" sz="2000" b="1" dirty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電腦斷層篩</a:t>
            </a:r>
            <a:r>
              <a:rPr lang="zh-TW" altLang="zh-TW" sz="2000" b="1" dirty="0" smtClean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檢</a:t>
            </a:r>
            <a:r>
              <a:rPr lang="en-US" altLang="zh-TW" sz="2000" b="1" dirty="0" smtClean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(LDCT)</a:t>
            </a:r>
            <a:r>
              <a:rPr lang="zh-TW" altLang="zh-TW" sz="2000" b="1" dirty="0" smtClean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抓</a:t>
            </a:r>
            <a:r>
              <a:rPr lang="zh-TW" altLang="zh-TW" sz="2000" b="1" dirty="0">
                <a:solidFill>
                  <a:srgbClr val="E8374C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出毛玻璃樣早期肺癌</a:t>
            </a:r>
            <a:endParaRPr lang="zh-TW" altLang="zh-TW" sz="2000" b="1" dirty="0">
              <a:solidFill>
                <a:srgbClr val="E837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平行四边形 155"/>
          <p:cNvSpPr/>
          <p:nvPr/>
        </p:nvSpPr>
        <p:spPr>
          <a:xfrm>
            <a:off x="1878227" y="806678"/>
            <a:ext cx="4979772" cy="538797"/>
          </a:xfrm>
          <a:prstGeom prst="parallelogram">
            <a:avLst>
              <a:gd name="adj" fmla="val 48207"/>
            </a:avLst>
          </a:prstGeom>
          <a:gradFill flip="none" rotWithShape="1">
            <a:gsLst>
              <a:gs pos="0">
                <a:srgbClr val="00B4CB">
                  <a:shade val="30000"/>
                  <a:satMod val="115000"/>
                </a:srgbClr>
              </a:gs>
              <a:gs pos="50000">
                <a:srgbClr val="00B4CB">
                  <a:shade val="67500"/>
                  <a:satMod val="115000"/>
                </a:srgbClr>
              </a:gs>
              <a:gs pos="100000">
                <a:srgbClr val="00B4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6435" tIns="48218" rIns="96435" bIns="48218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3" name="TextBox 48"/>
          <p:cNvSpPr txBox="1"/>
          <p:nvPr/>
        </p:nvSpPr>
        <p:spPr>
          <a:xfrm>
            <a:off x="418584" y="215972"/>
            <a:ext cx="6726229" cy="1205375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TW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肺癌變成第一癌症</a:t>
            </a:r>
            <a:r>
              <a:rPr lang="zh-TW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死因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不是抽菸才會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肺癌</a:t>
            </a:r>
            <a:endParaRPr lang="zh-TW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4639" y="2308571"/>
            <a:ext cx="609978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衛生福利部公佈肺癌成為前十大主要癌症死亡人數第一名，男女十大癌症死因，</a:t>
            </a:r>
            <a:r>
              <a:rPr lang="zh-TW" altLang="en-US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肺癌是男性癌症死因第二位，在女性則居首位，平均每天就有六名女性死於肺癌！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肺癌個案的死亡率高，存活率低，主要與診斷的期別有關。第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期肺癌之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年存活率達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成，但如果延誤治療到第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期才就醫，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年存活率就僅剩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成，所以早期診斷早期治療肺癌是非常重要的公共衛生課題。</a:t>
            </a: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早期幾乎沒有什麼症狀，加上早期偵測相當困難，尤其「毛玻璃樣肺結節」是照胸部Ｘ光完全看不到的，亦可能因腫瘤小於一公分或是被心臟、肋骨擋住，而未能及時發現，一旦出現咳血、胸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痛等症狀，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一般癌細胞早就已經遠處轉移。</a:t>
            </a:r>
          </a:p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低劑量電腦斷層</a:t>
            </a:r>
            <a:r>
              <a:rPr lang="en-US" altLang="zh-TW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(LDCT)</a:t>
            </a:r>
            <a:r>
              <a:rPr lang="zh-TW" altLang="en-US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是目前唯一具國際實證，可以早期發現肺癌的篩檢工具，能降低</a:t>
            </a:r>
            <a:r>
              <a:rPr lang="en-US" altLang="zh-TW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20%</a:t>
            </a:r>
            <a:r>
              <a:rPr lang="zh-TW" altLang="en-US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以上的肺癌死亡率。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吸菸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是大家所熟知造成肺癌的危險因子，但我國女性肺癌個案僅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5.9%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有吸菸，台灣肺癌學會對吸菸以外危險因子執行「以低劑量電腦斷層掃描篩檢臺灣不吸菸肺癌高危險族群之研究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(TALENT)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」，第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輪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LDCT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肺癌篩檢試驗結果顯示，</a:t>
            </a:r>
            <a:r>
              <a:rPr lang="en-US" altLang="zh-TW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50-74</a:t>
            </a:r>
            <a:r>
              <a:rPr lang="zh-TW" altLang="en-US" b="1" dirty="0">
                <a:solidFill>
                  <a:srgbClr val="007E9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歲具肺癌家族史者（父母、子女、兄弟姊妹罹患肺癌）之肺癌檢出率較其他不吸菸肺癌高危險族群高。</a:t>
            </a: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肺癌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篩檢是目前提供的四癌篩檢之外（子宮頸癌、乳癌、口腔癌、大腸癌），依據國際實證及國內研究結果，於民國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月起推出的第五癌篩檢。請符合資格之民眾踴躍篩檢，早期診斷，早期治療。</a:t>
            </a:r>
          </a:p>
        </p:txBody>
      </p:sp>
      <p:sp>
        <p:nvSpPr>
          <p:cNvPr id="5" name="矩形 4"/>
          <p:cNvSpPr/>
          <p:nvPr/>
        </p:nvSpPr>
        <p:spPr>
          <a:xfrm>
            <a:off x="3212048" y="9453887"/>
            <a:ext cx="3528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Reference</a:t>
            </a:r>
            <a:r>
              <a:rPr lang="zh-TW" alt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110年癌症登記報告</a:t>
            </a:r>
            <a:r>
              <a:rPr lang="zh-TW" alt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衛生福利部國民健康署網站</a:t>
            </a:r>
            <a:endParaRPr lang="zh-TW" altLang="zh-TW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0523" y="1454574"/>
            <a:ext cx="2978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胸腔外科  宗孟瑋主治醫師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06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526</Words>
  <Application>Microsoft Office PowerPoint</Application>
  <PresentationFormat>A4 紙張 (210x297 公釐)</PresentationFormat>
  <Paragraphs>31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等线</vt:lpstr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</vt:vector>
  </TitlesOfParts>
  <Company>cmuh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M07</dc:creator>
  <cp:lastModifiedBy>M07</cp:lastModifiedBy>
  <cp:revision>19</cp:revision>
  <dcterms:created xsi:type="dcterms:W3CDTF">2024-03-28T02:47:26Z</dcterms:created>
  <dcterms:modified xsi:type="dcterms:W3CDTF">2024-03-28T05:35:20Z</dcterms:modified>
</cp:coreProperties>
</file>